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3 Encryption"/>
          <p:cNvSpPr txBox="1"/>
          <p:nvPr>
            <p:ph type="title" idx="4294967295"/>
          </p:nvPr>
        </p:nvSpPr>
        <p:spPr>
          <a:xfrm>
            <a:off x="407937" y="-1261721"/>
            <a:ext cx="12188926" cy="3302001"/>
          </a:xfrm>
          <a:prstGeom prst="rect">
            <a:avLst/>
          </a:prstGeom>
        </p:spPr>
        <p:txBody>
          <a:bodyPr anchor="b"/>
          <a:lstStyle>
            <a:lvl1pPr>
              <a:defRPr sz="6900"/>
            </a:lvl1pPr>
          </a:lstStyle>
          <a:p>
            <a:pPr/>
            <a:r>
              <a:t>S3 Encryption</a:t>
            </a:r>
          </a:p>
        </p:txBody>
      </p:sp>
      <p:sp>
        <p:nvSpPr>
          <p:cNvPr id="120" name="In Transit:"/>
          <p:cNvSpPr txBox="1"/>
          <p:nvPr/>
        </p:nvSpPr>
        <p:spPr>
          <a:xfrm>
            <a:off x="1507680" y="3236570"/>
            <a:ext cx="153649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In Transit:</a:t>
            </a:r>
          </a:p>
        </p:txBody>
      </p:sp>
      <p:sp>
        <p:nvSpPr>
          <p:cNvPr id="121" name="SSL / TLS"/>
          <p:cNvSpPr txBox="1"/>
          <p:nvPr/>
        </p:nvSpPr>
        <p:spPr>
          <a:xfrm>
            <a:off x="1508239" y="3789020"/>
            <a:ext cx="1871397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33375" indent="-333375" algn="l">
              <a:buSzPct val="145000"/>
              <a:buChar char="•"/>
            </a:lvl1pPr>
          </a:lstStyle>
          <a:p>
            <a:pPr/>
            <a:r>
              <a:t>SSL / TLS</a:t>
            </a:r>
          </a:p>
        </p:txBody>
      </p:sp>
      <p:sp>
        <p:nvSpPr>
          <p:cNvPr id="122" name="At rest:"/>
          <p:cNvSpPr txBox="1"/>
          <p:nvPr/>
        </p:nvSpPr>
        <p:spPr>
          <a:xfrm>
            <a:off x="1518043" y="4341470"/>
            <a:ext cx="1158851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At rest:</a:t>
            </a:r>
          </a:p>
        </p:txBody>
      </p:sp>
      <p:sp>
        <p:nvSpPr>
          <p:cNvPr id="123" name="Server Side Encryption:"/>
          <p:cNvSpPr txBox="1"/>
          <p:nvPr/>
        </p:nvSpPr>
        <p:spPr>
          <a:xfrm>
            <a:off x="1533487" y="4893920"/>
            <a:ext cx="3851987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33375" indent="-333375" algn="l">
              <a:buSzPct val="145000"/>
              <a:buChar char="•"/>
            </a:lvl1pPr>
          </a:lstStyle>
          <a:p>
            <a:pPr/>
            <a:r>
              <a:t>Server Side Encryption:</a:t>
            </a:r>
          </a:p>
        </p:txBody>
      </p:sp>
      <p:sp>
        <p:nvSpPr>
          <p:cNvPr id="124" name="S3 Managed Keys - SSE-S3"/>
          <p:cNvSpPr txBox="1"/>
          <p:nvPr/>
        </p:nvSpPr>
        <p:spPr>
          <a:xfrm>
            <a:off x="1534757" y="5446370"/>
            <a:ext cx="487835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marL="777875" indent="-333375" algn="l">
              <a:buSzPct val="145000"/>
              <a:buChar char="•"/>
            </a:pPr>
            <a:r>
              <a:t>S3 Managed Keys - SSE-S3</a:t>
            </a:r>
          </a:p>
        </p:txBody>
      </p:sp>
      <p:sp>
        <p:nvSpPr>
          <p:cNvPr id="125" name="AWS Key Management Service, Managed Keys, SSE-KMS"/>
          <p:cNvSpPr txBox="1"/>
          <p:nvPr/>
        </p:nvSpPr>
        <p:spPr>
          <a:xfrm>
            <a:off x="1546187" y="5998820"/>
            <a:ext cx="927905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marL="777875" indent="-333375" algn="l">
              <a:buSzPct val="145000"/>
              <a:buChar char="•"/>
            </a:pPr>
            <a:r>
              <a:t>AWS Key Management Service, Managed Keys, SSE-KMS</a:t>
            </a:r>
          </a:p>
        </p:txBody>
      </p:sp>
      <p:sp>
        <p:nvSpPr>
          <p:cNvPr id="126" name="Server Side Encryption with Customer Provided Keys - SSE-C"/>
          <p:cNvSpPr txBox="1"/>
          <p:nvPr/>
        </p:nvSpPr>
        <p:spPr>
          <a:xfrm>
            <a:off x="1546187" y="6551270"/>
            <a:ext cx="983958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marL="777875" indent="-333375" algn="l">
              <a:buSzPct val="145000"/>
              <a:buChar char="•"/>
            </a:pPr>
            <a:r>
              <a:t>Server Side Encryption with Customer Provided Keys - SSE-C</a:t>
            </a:r>
          </a:p>
        </p:txBody>
      </p:sp>
      <p:sp>
        <p:nvSpPr>
          <p:cNvPr id="127" name="Client Side Encryption"/>
          <p:cNvSpPr txBox="1"/>
          <p:nvPr/>
        </p:nvSpPr>
        <p:spPr>
          <a:xfrm>
            <a:off x="1533487" y="7103720"/>
            <a:ext cx="3670021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33375" indent="-333375" algn="l">
              <a:buSzPct val="145000"/>
              <a:buChar char="•"/>
            </a:lvl1pPr>
          </a:lstStyle>
          <a:p>
            <a:pPr/>
            <a:r>
              <a:t>Client Side Encryption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3" grpId="4"/>
      <p:bldP build="whole" bldLvl="1" animBg="1" rev="0" advAuto="0" spid="125" grpId="6"/>
      <p:bldP build="whole" bldLvl="1" animBg="1" rev="0" advAuto="0" spid="120" grpId="1"/>
      <p:bldP build="whole" bldLvl="1" animBg="1" rev="0" advAuto="0" spid="122" grpId="3"/>
      <p:bldP build="whole" bldLvl="1" animBg="1" rev="0" advAuto="0" spid="127" grpId="8"/>
      <p:bldP build="whole" bldLvl="1" animBg="1" rev="0" advAuto="0" spid="124" grpId="5"/>
      <p:bldP build="whole" bldLvl="1" animBg="1" rev="0" advAuto="0" spid="121" grpId="2"/>
      <p:bldP build="whole" bldLvl="1" animBg="1" rev="0" advAuto="0" spid="126" grpId="7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Screenshot 2019-08-08 at 11.42.02 PM.png" descr="Screenshot 2019-08-08 at 11.42.0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1778000"/>
            <a:ext cx="11099800" cy="6197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creenshot 2019-08-08 at 11.44.06 PM.png" descr="Screenshot 2019-08-08 at 11.44.0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1778000"/>
            <a:ext cx="11099800" cy="6197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circle/>
      </p:transition>
    </mc:Choice>
    <mc:Fallback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creenshot 2019-08-11 at 10.49.31 PM.png" descr="Screenshot 2019-08-11 at 10.49.3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l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creenshot 2019-08-11 at 10.51.28 PM.png" descr="Screenshot 2019-08-11 at 10.51.2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l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creenshot 2019-08-11 at 10.51.48 PM.png" descr="Screenshot 2019-08-11 at 10.51.4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ll dir="l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Screenshot 2019-08-11 at 10.52.16 PM.png" descr="Screenshot 2019-08-11 at 10.52.1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switch dir="l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creenshot 2019-08-11 at 10.52.23 PM.png" descr="Screenshot 2019-08-11 at 10.52.2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wipe dir="r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Screenshot 2019-08-11 at 10.53.15 PM.png" descr="Screenshot 2019-08-11 at 10.53.1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blinds dir="vert"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Screenshot 2019-08-11 at 10.53.24 PM.png" descr="Screenshot 2019-08-11 at 10.53.2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flip dir="r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creenshot 2019-08-11 at 10.53.34 PM.png" descr="Screenshot 2019-08-11 at 10.53.3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prism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Enforcing Encryption on…"/>
          <p:cNvSpPr txBox="1"/>
          <p:nvPr>
            <p:ph type="title" idx="4294967295"/>
          </p:nvPr>
        </p:nvSpPr>
        <p:spPr>
          <a:xfrm>
            <a:off x="407937" y="-1261721"/>
            <a:ext cx="12188926" cy="3302001"/>
          </a:xfrm>
          <a:prstGeom prst="rect">
            <a:avLst/>
          </a:prstGeom>
        </p:spPr>
        <p:txBody>
          <a:bodyPr anchor="b"/>
          <a:lstStyle/>
          <a:p>
            <a:pPr>
              <a:defRPr sz="6900"/>
            </a:pPr>
            <a:r>
              <a:t>Enforcing Encryption on</a:t>
            </a:r>
          </a:p>
          <a:p>
            <a:pPr>
              <a:defRPr sz="6900"/>
            </a:pPr>
            <a:r>
              <a:t> S3 Buckets</a:t>
            </a:r>
          </a:p>
        </p:txBody>
      </p:sp>
      <p:sp>
        <p:nvSpPr>
          <p:cNvPr id="130" name="Every time a file is uploaded to S3, a PUT request is initiated"/>
          <p:cNvSpPr txBox="1"/>
          <p:nvPr/>
        </p:nvSpPr>
        <p:spPr>
          <a:xfrm>
            <a:off x="1507680" y="3236570"/>
            <a:ext cx="916709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33375" indent="-333375" algn="l">
              <a:buSzPct val="145000"/>
              <a:buChar char="•"/>
            </a:lvl1pPr>
          </a:lstStyle>
          <a:p>
            <a:pPr/>
            <a:r>
              <a:t>Every time a file is uploaded to S3, a PUT request is initiated</a:t>
            </a:r>
          </a:p>
        </p:txBody>
      </p:sp>
      <p:sp>
        <p:nvSpPr>
          <p:cNvPr id="131" name="This is what a PUT request looks like:…"/>
          <p:cNvSpPr txBox="1"/>
          <p:nvPr/>
        </p:nvSpPr>
        <p:spPr>
          <a:xfrm>
            <a:off x="1520939" y="4893920"/>
            <a:ext cx="5961203" cy="414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33375" indent="-333375" algn="l">
              <a:buSzPct val="145000"/>
              <a:buChar char="•"/>
            </a:pPr>
            <a:r>
              <a:t>This is what a PUT request looks like:</a:t>
            </a:r>
          </a:p>
          <a:p>
            <a:pPr algn="l"/>
            <a:r>
              <a:t>    </a:t>
            </a:r>
          </a:p>
          <a:p>
            <a:pPr algn="l"/>
            <a:r>
              <a:t>    PUT /myfile HTTP/1.1</a:t>
            </a:r>
          </a:p>
          <a:p>
            <a:pPr algn="l"/>
            <a:r>
              <a:t>    Host: myBucket.s3.amazonaws.com</a:t>
            </a:r>
          </a:p>
          <a:p>
            <a:pPr algn="l"/>
            <a:r>
              <a:t>    Date: Thu, 8 Aug 2019 12:54:27 GMT</a:t>
            </a:r>
          </a:p>
          <a:p>
            <a:pPr algn="l"/>
            <a:r>
              <a:t>    Authorisation: authorisation string</a:t>
            </a:r>
          </a:p>
          <a:p>
            <a:pPr algn="l"/>
            <a:r>
              <a:t>    Content-Type: text/plain</a:t>
            </a:r>
          </a:p>
          <a:p>
            <a:pPr algn="l"/>
            <a:r>
              <a:t>    Content-Length: 27364</a:t>
            </a:r>
          </a:p>
          <a:p>
            <a:pPr algn="l"/>
            <a:r>
              <a:t>    x-amz-meta-author: Anmol</a:t>
            </a:r>
          </a:p>
          <a:p>
            <a:pPr algn="l"/>
            <a:r>
              <a:t>    Expect: 100-continue</a:t>
            </a:r>
          </a:p>
          <a:p>
            <a:pPr algn="l"/>
            <a:r>
              <a:t>    [27364 bytes of object data]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0" grpId="1"/>
      <p:bldP build="whole" bldLvl="1" animBg="1" rev="0" advAuto="0" spid="131" grpId="2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creenshot 2019-08-11 at 10.53.40 PM.png" descr="Screenshot 2019-08-11 at 10.53.4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doors dir="ver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creenshot 2019-08-11 at 10.53.59 PM.png" descr="Screenshot 2019-08-11 at 10.53.5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fallOver"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creenshot 2019-08-11 at 10.54.41 PM.png" descr="Screenshot 2019-08-11 at 10.54.4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flip dir="l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Screenshot 2019-08-11 at 10.54.49 PM.png" descr="Screenshot 2019-08-11 at 10.54.4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ageCurlDouble"/>
      </p:transition>
    </mc:Choice>
    <mc:Choice xmlns:p14="http://schemas.microsoft.com/office/powerpoint/2010/main" Requires="p14">
      <p:transition spd="med" advClick="1" p14:dur="1000">
        <p14:prism dir="d"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creenshot 2019-08-11 at 10.56.24 PM.png" descr="Screenshot 2019-08-11 at 10.56.2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hecker dir="horz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Screenshot 2019-08-11 at 10.56.40 PM.png" descr="Screenshot 2019-08-11 at 10.56.4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eelOff" invX="1"/>
      </p:transition>
    </mc:Choice>
    <mc:Choice xmlns:p14="http://schemas.microsoft.com/office/powerpoint/2010/main" Requires="p14">
      <p:transition spd="slow" advClick="1" p14:dur="1500">
        <p:wipe dir="l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creenshot 2019-08-11 at 10.56.52 PM.png" descr="Screenshot 2019-08-11 at 10.56.5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1758950"/>
            <a:ext cx="11214100" cy="6235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Enforcing Encryption on…"/>
          <p:cNvSpPr txBox="1"/>
          <p:nvPr>
            <p:ph type="title" idx="4294967295"/>
          </p:nvPr>
        </p:nvSpPr>
        <p:spPr>
          <a:xfrm>
            <a:off x="407937" y="-1261721"/>
            <a:ext cx="12188926" cy="3302001"/>
          </a:xfrm>
          <a:prstGeom prst="rect">
            <a:avLst/>
          </a:prstGeom>
        </p:spPr>
        <p:txBody>
          <a:bodyPr anchor="b"/>
          <a:lstStyle/>
          <a:p>
            <a:pPr>
              <a:defRPr sz="6900"/>
            </a:pPr>
            <a:r>
              <a:t>Enforcing Encryption on</a:t>
            </a:r>
          </a:p>
          <a:p>
            <a:pPr>
              <a:defRPr sz="6900"/>
            </a:pPr>
            <a:r>
              <a:t> S3 Buckets</a:t>
            </a:r>
          </a:p>
        </p:txBody>
      </p:sp>
      <p:sp>
        <p:nvSpPr>
          <p:cNvPr id="134" name="If the file is to be encrypted at upload time, the x-amz-server-side-…"/>
          <p:cNvSpPr txBox="1"/>
          <p:nvPr/>
        </p:nvSpPr>
        <p:spPr>
          <a:xfrm>
            <a:off x="1494980" y="3052420"/>
            <a:ext cx="10143059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33375" indent="-333375" algn="l">
              <a:buSzPct val="145000"/>
              <a:buChar char="•"/>
            </a:pPr>
            <a:r>
              <a:t>If the file is to be encrypted at upload time, the x-amz-server-side-</a:t>
            </a:r>
          </a:p>
          <a:p>
            <a:pPr algn="l"/>
            <a:r>
              <a:t>    encryption parameter will be included in the request header</a:t>
            </a:r>
          </a:p>
        </p:txBody>
      </p:sp>
      <p:sp>
        <p:nvSpPr>
          <p:cNvPr id="135" name="Two options are currently available:…"/>
          <p:cNvSpPr txBox="1"/>
          <p:nvPr/>
        </p:nvSpPr>
        <p:spPr>
          <a:xfrm>
            <a:off x="1484871" y="4277970"/>
            <a:ext cx="11457458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33375" indent="-333375" algn="l">
              <a:buSzPct val="145000"/>
              <a:buChar char="•"/>
            </a:pPr>
            <a:r>
              <a:t>Two options are currently available:</a:t>
            </a:r>
          </a:p>
          <a:p>
            <a:pPr lvl="1" marL="777875" indent="-333375" algn="l">
              <a:buSzPct val="145000"/>
              <a:buChar char="•"/>
            </a:pPr>
            <a:r>
              <a:t>x-amz-server-side-encryption: AES256 (SSE-S3 - S3 managed keys</a:t>
            </a:r>
          </a:p>
          <a:p>
            <a:pPr lvl="1" marL="777875" indent="-333375" algn="l">
              <a:buSzPct val="145000"/>
              <a:buChar char="•"/>
            </a:pPr>
            <a:r>
              <a:t>x-amz-server-side-encryption: ams:kms (SSE-KMS - KMS managed keys</a:t>
            </a:r>
          </a:p>
        </p:txBody>
      </p:sp>
      <p:sp>
        <p:nvSpPr>
          <p:cNvPr id="136" name="When this parameter is included in the header of the PUT request, it tells…"/>
          <p:cNvSpPr txBox="1"/>
          <p:nvPr/>
        </p:nvSpPr>
        <p:spPr>
          <a:xfrm>
            <a:off x="1446771" y="5871820"/>
            <a:ext cx="11052277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33375" indent="-333375" algn="l">
              <a:buSzPct val="145000"/>
              <a:buChar char="•"/>
            </a:pPr>
            <a:r>
              <a:t>When this parameter is included in the header of the PUT request, it tells</a:t>
            </a:r>
          </a:p>
          <a:p>
            <a:pPr algn="l"/>
            <a:r>
              <a:t>    S3 to encrypt the object at the time of upload, using the specified</a:t>
            </a:r>
          </a:p>
          <a:p>
            <a:pPr algn="l"/>
            <a:r>
              <a:t>    encryption method</a:t>
            </a:r>
          </a:p>
        </p:txBody>
      </p:sp>
      <p:sp>
        <p:nvSpPr>
          <p:cNvPr id="137" name="You can enforce the use of Server Side Encryption by using a Bucket…"/>
          <p:cNvSpPr txBox="1"/>
          <p:nvPr/>
        </p:nvSpPr>
        <p:spPr>
          <a:xfrm>
            <a:off x="1446771" y="7465670"/>
            <a:ext cx="10564597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33375" indent="-333375" algn="l">
              <a:buSzPct val="145000"/>
              <a:buChar char="•"/>
            </a:pPr>
            <a:r>
              <a:t>You can enforce the use of Server Side Encryption by using a Bucket </a:t>
            </a:r>
          </a:p>
          <a:p>
            <a:pPr algn="l"/>
            <a:r>
              <a:t>    Policy which denies any S3 PUT request which doesn’t include the</a:t>
            </a:r>
          </a:p>
          <a:p>
            <a:pPr algn="l"/>
            <a:r>
              <a:t>    x-amz-server-side-encryption parameter in the request header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300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32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32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32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32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6" grpId="3"/>
      <p:bldP build="whole" bldLvl="1" animBg="1" rev="0" advAuto="0" spid="134" grpId="1"/>
      <p:bldP build="whole" bldLvl="1" animBg="1" rev="0" advAuto="0" spid="137" grpId="4"/>
      <p:bldP build="whole" bldLvl="1" animBg="1" rev="0" advAuto="0" spid="135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Enforcing Encryption on…"/>
          <p:cNvSpPr txBox="1"/>
          <p:nvPr>
            <p:ph type="title" idx="4294967295"/>
          </p:nvPr>
        </p:nvSpPr>
        <p:spPr>
          <a:xfrm>
            <a:off x="407937" y="-1261721"/>
            <a:ext cx="12188926" cy="3302001"/>
          </a:xfrm>
          <a:prstGeom prst="rect">
            <a:avLst/>
          </a:prstGeom>
        </p:spPr>
        <p:txBody>
          <a:bodyPr anchor="b"/>
          <a:lstStyle/>
          <a:p>
            <a:pPr>
              <a:defRPr sz="6900"/>
            </a:pPr>
            <a:r>
              <a:t>Enforcing Encryption on</a:t>
            </a:r>
          </a:p>
          <a:p>
            <a:pPr>
              <a:defRPr sz="6900"/>
            </a:pPr>
            <a:r>
              <a:t> S3 Buckets</a:t>
            </a:r>
          </a:p>
        </p:txBody>
      </p:sp>
      <p:sp>
        <p:nvSpPr>
          <p:cNvPr id="140" name="The following request tells S3 to encrypt the file using SSE-S3 (AES 256)…"/>
          <p:cNvSpPr txBox="1"/>
          <p:nvPr/>
        </p:nvSpPr>
        <p:spPr>
          <a:xfrm>
            <a:off x="1469580" y="2436470"/>
            <a:ext cx="10618928" cy="488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The following request tells S3 to encrypt the file using SSE-S3 (AES 256)</a:t>
            </a:r>
          </a:p>
          <a:p>
            <a:pPr algn="l"/>
            <a:r>
              <a:t>at the time of upload:</a:t>
            </a:r>
          </a:p>
          <a:p>
            <a:pPr lvl="4" indent="0" algn="l"/>
          </a:p>
          <a:p>
            <a:pPr algn="l"/>
            <a:r>
              <a:t>    PUT /myfile HTTP/1.1</a:t>
            </a:r>
          </a:p>
          <a:p>
            <a:pPr algn="l"/>
            <a:r>
              <a:t>    Host: myBucket.s3.amazonaws.com</a:t>
            </a:r>
          </a:p>
          <a:p>
            <a:pPr algn="l"/>
            <a:r>
              <a:t>    Date: Thu, 8 Aug 2019 12:54:27 GMT</a:t>
            </a:r>
          </a:p>
          <a:p>
            <a:pPr algn="l"/>
            <a:r>
              <a:t>    Authorisation: authorisation string</a:t>
            </a:r>
          </a:p>
          <a:p>
            <a:pPr algn="l"/>
            <a:r>
              <a:t>    Content-Type: text/plain</a:t>
            </a:r>
          </a:p>
          <a:p>
            <a:pPr algn="l"/>
            <a:r>
              <a:t>    Content-Length: 27364</a:t>
            </a:r>
          </a:p>
          <a:p>
            <a:pPr algn="l"/>
            <a:r>
              <a:t>    x-amz-meta-author: Anmol</a:t>
            </a:r>
          </a:p>
          <a:p>
            <a:pPr algn="l"/>
            <a:r>
              <a:t>    Expect: 100-continue</a:t>
            </a:r>
          </a:p>
          <a:p>
            <a:pPr algn="l"/>
            <a:r>
              <a:t>    x-amz-server-side-encryption: AES256</a:t>
            </a:r>
          </a:p>
          <a:p>
            <a:pPr algn="l"/>
            <a:r>
              <a:t>    [27364 bytes of object data]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30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Screenshot 2019-08-08 at 11.36.05 PM.png" descr="Screenshot 2019-08-08 at 11.36.0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1778000"/>
            <a:ext cx="11099800" cy="6197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30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creenshot 2019-08-08 at 11.37.24 PM.png" descr="Screenshot 2019-08-08 at 11.37.2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1778000"/>
            <a:ext cx="11099800" cy="6197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cover dir="d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creenshot 2019-08-08 at 11.37.31 PM.png" descr="Screenshot 2019-08-08 at 11.37.3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1778000"/>
            <a:ext cx="11099800" cy="6197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rippl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creenshot 2019-08-08 at 11.39.38 PM.png" descr="Screenshot 2019-08-08 at 11.39.3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1778000"/>
            <a:ext cx="11099800" cy="6197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creenshot 2019-08-08 at 11.40.23 PM.png" descr="Screenshot 2019-08-08 at 11.40.2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1778000"/>
            <a:ext cx="11099800" cy="6197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